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Source Code Pro"/>
      <p:regular r:id="rId27"/>
      <p:bold r:id="rId28"/>
      <p:italic r:id="rId29"/>
      <p:boldItalic r:id="rId30"/>
    </p:embeddedFont>
    <p:embeddedFont>
      <p:font typeface="Lora"/>
      <p:regular r:id="rId31"/>
      <p:bold r:id="rId32"/>
      <p:italic r:id="rId33"/>
      <p:boldItalic r:id="rId34"/>
    </p:embeddedFont>
    <p:embeddedFont>
      <p:font typeface="Josefin Sans"/>
      <p:regular r:id="rId35"/>
      <p:bold r:id="rId36"/>
      <p:italic r:id="rId37"/>
      <p:boldItalic r:id="rId38"/>
    </p:embeddedFon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SourceCodePro-bold.fntdata"/><Relationship Id="rId27"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regular.fntdata"/><Relationship Id="rId30" Type="http://schemas.openxmlformats.org/officeDocument/2006/relationships/font" Target="fonts/SourceCodePro-boldItalic.fntdata"/><Relationship Id="rId11" Type="http://schemas.openxmlformats.org/officeDocument/2006/relationships/slide" Target="slides/slide6.xml"/><Relationship Id="rId33" Type="http://schemas.openxmlformats.org/officeDocument/2006/relationships/font" Target="fonts/Lora-italic.fntdata"/><Relationship Id="rId10" Type="http://schemas.openxmlformats.org/officeDocument/2006/relationships/slide" Target="slides/slide5.xml"/><Relationship Id="rId32" Type="http://schemas.openxmlformats.org/officeDocument/2006/relationships/font" Target="fonts/Lora-bold.fntdata"/><Relationship Id="rId13" Type="http://schemas.openxmlformats.org/officeDocument/2006/relationships/slide" Target="slides/slide8.xml"/><Relationship Id="rId35" Type="http://schemas.openxmlformats.org/officeDocument/2006/relationships/font" Target="fonts/JosefinSans-regular.fntdata"/><Relationship Id="rId12" Type="http://schemas.openxmlformats.org/officeDocument/2006/relationships/slide" Target="slides/slide7.xml"/><Relationship Id="rId34" Type="http://schemas.openxmlformats.org/officeDocument/2006/relationships/font" Target="fonts/Lora-boldItalic.fntdata"/><Relationship Id="rId15" Type="http://schemas.openxmlformats.org/officeDocument/2006/relationships/slide" Target="slides/slide10.xml"/><Relationship Id="rId37" Type="http://schemas.openxmlformats.org/officeDocument/2006/relationships/font" Target="fonts/JosefinSans-italic.fntdata"/><Relationship Id="rId14" Type="http://schemas.openxmlformats.org/officeDocument/2006/relationships/slide" Target="slides/slide9.xml"/><Relationship Id="rId36" Type="http://schemas.openxmlformats.org/officeDocument/2006/relationships/font" Target="fonts/JosefinSans-bold.fntdata"/><Relationship Id="rId17" Type="http://schemas.openxmlformats.org/officeDocument/2006/relationships/slide" Target="slides/slide12.xml"/><Relationship Id="rId39" Type="http://schemas.openxmlformats.org/officeDocument/2006/relationships/font" Target="fonts/Comfortaa-regular.fntdata"/><Relationship Id="rId16" Type="http://schemas.openxmlformats.org/officeDocument/2006/relationships/slide" Target="slides/slide11.xml"/><Relationship Id="rId38" Type="http://schemas.openxmlformats.org/officeDocument/2006/relationships/font" Target="fonts/Josefi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74e76555f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74e76555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74e76555f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74e76555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74e76555f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74e76555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74e76555f_0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74e76555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2473425d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2473425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2473425d1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2473425d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2473425d1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2473425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2473425d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2473425d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2473425d1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2473425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2473425d1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2473425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2473425d1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2473425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74e76555f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74e76555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74e76555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74e76555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2473425d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2473425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74e76555f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74e76555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who.int/emergencies/diseases/novel-coronavirus-2019/advice-for-public" TargetMode="External"/><Relationship Id="rId4" Type="http://schemas.openxmlformats.org/officeDocument/2006/relationships/hyperlink" Target="https://www.tensorflow.org/api_docs" TargetMode="External"/><Relationship Id="rId5" Type="http://schemas.openxmlformats.org/officeDocument/2006/relationships/hyperlink" Target="https://numpy.org/doc/" TargetMode="External"/><Relationship Id="rId6" Type="http://schemas.openxmlformats.org/officeDocument/2006/relationships/hyperlink" Target="https://docs.opencv.org/4.5.2/" TargetMode="External"/><Relationship Id="rId7" Type="http://schemas.openxmlformats.org/officeDocument/2006/relationships/hyperlink" Target="https://scikit-learn.org/stable/" TargetMode="External"/><Relationship Id="rId8"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30800" y="1950250"/>
            <a:ext cx="8282400" cy="109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155CC"/>
                </a:solidFill>
                <a:latin typeface="Josefin Sans"/>
                <a:ea typeface="Josefin Sans"/>
                <a:cs typeface="Josefin Sans"/>
                <a:sym typeface="Josefin Sans"/>
              </a:rPr>
              <a:t>Face Mask Detection</a:t>
            </a:r>
            <a:endParaRPr>
              <a:solidFill>
                <a:srgbClr val="1155CC"/>
              </a:solidFill>
              <a:latin typeface="Josefin Sans"/>
              <a:ea typeface="Josefin Sans"/>
              <a:cs typeface="Josefin Sans"/>
              <a:sym typeface="Josefin Sans"/>
            </a:endParaRPr>
          </a:p>
        </p:txBody>
      </p:sp>
      <p:sp>
        <p:nvSpPr>
          <p:cNvPr id="55" name="Google Shape;55;p13"/>
          <p:cNvSpPr txBox="1"/>
          <p:nvPr>
            <p:ph idx="1" type="subTitle"/>
          </p:nvPr>
        </p:nvSpPr>
        <p:spPr>
          <a:xfrm>
            <a:off x="430800" y="3226800"/>
            <a:ext cx="2782200" cy="164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000000"/>
                </a:solidFill>
                <a:latin typeface="Comfortaa"/>
                <a:ea typeface="Comfortaa"/>
                <a:cs typeface="Comfortaa"/>
                <a:sym typeface="Comfortaa"/>
              </a:rPr>
              <a:t>Presented by:</a:t>
            </a:r>
            <a:endParaRPr b="1" sz="18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1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Akash S S (1DS18IS008)</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Kedar Hegde (1DS18IS035)</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Rahul B V (1DS18IS045)</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Sandesh S Hegde (1DS18IS057)</a:t>
            </a:r>
            <a:endParaRPr sz="3800">
              <a:solidFill>
                <a:srgbClr val="000000"/>
              </a:solidFill>
              <a:latin typeface="Comfortaa"/>
              <a:ea typeface="Comfortaa"/>
              <a:cs typeface="Comfortaa"/>
              <a:sym typeface="Comfortaa"/>
            </a:endParaRPr>
          </a:p>
        </p:txBody>
      </p:sp>
      <p:sp>
        <p:nvSpPr>
          <p:cNvPr id="56" name="Google Shape;56;p13"/>
          <p:cNvSpPr txBox="1"/>
          <p:nvPr/>
        </p:nvSpPr>
        <p:spPr>
          <a:xfrm>
            <a:off x="5647125" y="3398250"/>
            <a:ext cx="3066000" cy="1677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latin typeface="Comfortaa"/>
                <a:ea typeface="Comfortaa"/>
                <a:cs typeface="Comfortaa"/>
                <a:sym typeface="Comfortaa"/>
              </a:rPr>
              <a:t>Under The Guidance Of</a:t>
            </a:r>
            <a:endParaRPr b="1" sz="1800">
              <a:latin typeface="Comfortaa"/>
              <a:ea typeface="Comfortaa"/>
              <a:cs typeface="Comfortaa"/>
              <a:sym typeface="Comfortaa"/>
            </a:endParaRPr>
          </a:p>
          <a:p>
            <a:pPr indent="0" lvl="0" marL="0" rtl="0" algn="r">
              <a:spcBef>
                <a:spcPts val="0"/>
              </a:spcBef>
              <a:spcAft>
                <a:spcPts val="0"/>
              </a:spcAft>
              <a:buNone/>
            </a:pPr>
            <a:r>
              <a:t/>
            </a:r>
            <a:endParaRPr>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LATHA A P</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Assistant Professor</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Dept. of Information Science</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and Engineering</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DSCE, Bangalore</a:t>
            </a:r>
            <a:endParaRPr sz="1300">
              <a:latin typeface="Comfortaa"/>
              <a:ea typeface="Comfortaa"/>
              <a:cs typeface="Comfortaa"/>
              <a:sym typeface="Comfortaa"/>
            </a:endParaRPr>
          </a:p>
        </p:txBody>
      </p:sp>
      <p:sp>
        <p:nvSpPr>
          <p:cNvPr id="57" name="Google Shape;57;p13"/>
          <p:cNvSpPr txBox="1"/>
          <p:nvPr/>
        </p:nvSpPr>
        <p:spPr>
          <a:xfrm>
            <a:off x="1427100" y="10375"/>
            <a:ext cx="7716900" cy="13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Josefin Sans"/>
                <a:ea typeface="Josefin Sans"/>
                <a:cs typeface="Josefin Sans"/>
                <a:sym typeface="Josefin Sans"/>
              </a:rPr>
              <a:t>DAYANANDA SAGAR COLLEGE OF ENGINEERING</a:t>
            </a:r>
            <a:endParaRPr b="1" sz="2300">
              <a:solidFill>
                <a:schemeClr val="dk1"/>
              </a:solidFill>
              <a:latin typeface="Josefin Sans"/>
              <a:ea typeface="Josefin Sans"/>
              <a:cs typeface="Josefin Sans"/>
              <a:sym typeface="Josefin Sans"/>
            </a:endParaRPr>
          </a:p>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Bengaluru - 560078</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2000">
                <a:solidFill>
                  <a:srgbClr val="FF0000"/>
                </a:solidFill>
                <a:latin typeface="Lora"/>
                <a:ea typeface="Lora"/>
                <a:cs typeface="Lora"/>
                <a:sym typeface="Lora"/>
              </a:rPr>
              <a:t>Department of Information Science and Engineering</a:t>
            </a:r>
            <a:endParaRPr sz="3000">
              <a:solidFill>
                <a:schemeClr val="dk1"/>
              </a:solidFill>
              <a:latin typeface="Trebuchet MS"/>
              <a:ea typeface="Trebuchet MS"/>
              <a:cs typeface="Trebuchet MS"/>
              <a:sym typeface="Trebuchet MS"/>
            </a:endParaRPr>
          </a:p>
        </p:txBody>
      </p:sp>
      <p:pic>
        <p:nvPicPr>
          <p:cNvPr id="58" name="Google Shape;58;p13"/>
          <p:cNvPicPr preferRelativeResize="0"/>
          <p:nvPr/>
        </p:nvPicPr>
        <p:blipFill>
          <a:blip r:embed="rId3">
            <a:alphaModFix/>
          </a:blip>
          <a:stretch>
            <a:fillRect/>
          </a:stretch>
        </p:blipFill>
        <p:spPr>
          <a:xfrm>
            <a:off x="0" y="10373"/>
            <a:ext cx="1427103" cy="1307650"/>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nvSpPr>
        <p:spPr>
          <a:xfrm>
            <a:off x="1485900" y="1478800"/>
            <a:ext cx="617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700">
                <a:solidFill>
                  <a:schemeClr val="dk1"/>
                </a:solidFill>
                <a:latin typeface="Trebuchet MS"/>
                <a:ea typeface="Trebuchet MS"/>
                <a:cs typeface="Trebuchet MS"/>
                <a:sym typeface="Trebuchet MS"/>
              </a:rPr>
              <a:t>Mini Project - SEE Viva-Voce </a:t>
            </a:r>
            <a:endParaRPr sz="1100"/>
          </a:p>
        </p:txBody>
      </p:sp>
      <p:sp>
        <p:nvSpPr>
          <p:cNvPr id="61" name="Google Shape;61;p13"/>
          <p:cNvSpPr txBox="1"/>
          <p:nvPr/>
        </p:nvSpPr>
        <p:spPr>
          <a:xfrm>
            <a:off x="0" y="4820400"/>
            <a:ext cx="6172200" cy="32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900">
                <a:solidFill>
                  <a:schemeClr val="dk2"/>
                </a:solidFill>
              </a:rPr>
              <a:t>23 Aug 2021, 8:30 AM - 11:30 AM</a:t>
            </a:r>
            <a:endParaRPr b="1" sz="6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a:t>
            </a:r>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a:blip r:embed="rId3">
            <a:alphaModFix/>
          </a:blip>
          <a:stretch>
            <a:fillRect/>
          </a:stretch>
        </p:blipFill>
        <p:spPr>
          <a:xfrm>
            <a:off x="1883249" y="0"/>
            <a:ext cx="658921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Diagram</a:t>
            </a:r>
            <a:endParaRPr/>
          </a:p>
        </p:txBody>
      </p:sp>
      <p:sp>
        <p:nvSpPr>
          <p:cNvPr id="141" name="Google Shape;14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3"/>
          <p:cNvPicPr preferRelativeResize="0"/>
          <p:nvPr/>
        </p:nvPicPr>
        <p:blipFill>
          <a:blip r:embed="rId3">
            <a:alphaModFix/>
          </a:blip>
          <a:stretch>
            <a:fillRect/>
          </a:stretch>
        </p:blipFill>
        <p:spPr>
          <a:xfrm>
            <a:off x="3616750" y="0"/>
            <a:ext cx="257176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Flowchart</a:t>
            </a:r>
            <a:endParaRPr/>
          </a:p>
        </p:txBody>
      </p:sp>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a:blip r:embed="rId3">
            <a:alphaModFix/>
          </a:blip>
          <a:stretch>
            <a:fillRect/>
          </a:stretch>
        </p:blipFill>
        <p:spPr>
          <a:xfrm>
            <a:off x="2174025" y="0"/>
            <a:ext cx="559734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55" name="Google Shape;15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5"/>
          <p:cNvSpPr txBox="1"/>
          <p:nvPr/>
        </p:nvSpPr>
        <p:spPr>
          <a:xfrm>
            <a:off x="1321013" y="4359975"/>
            <a:ext cx="125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Without Mask</a:t>
            </a:r>
            <a:endParaRPr sz="1100">
              <a:latin typeface="Montserrat"/>
              <a:ea typeface="Montserrat"/>
              <a:cs typeface="Montserrat"/>
              <a:sym typeface="Montserrat"/>
            </a:endParaRPr>
          </a:p>
        </p:txBody>
      </p:sp>
      <p:sp>
        <p:nvSpPr>
          <p:cNvPr id="157" name="Google Shape;157;p25"/>
          <p:cNvSpPr txBox="1"/>
          <p:nvPr/>
        </p:nvSpPr>
        <p:spPr>
          <a:xfrm>
            <a:off x="6571488" y="4359975"/>
            <a:ext cx="99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With Mask</a:t>
            </a:r>
            <a:endParaRPr sz="1100">
              <a:latin typeface="Montserrat"/>
              <a:ea typeface="Montserrat"/>
              <a:cs typeface="Montserrat"/>
              <a:sym typeface="Montserrat"/>
            </a:endParaRPr>
          </a:p>
        </p:txBody>
      </p:sp>
      <p:pic>
        <p:nvPicPr>
          <p:cNvPr id="158" name="Google Shape;158;p25"/>
          <p:cNvPicPr preferRelativeResize="0"/>
          <p:nvPr/>
        </p:nvPicPr>
        <p:blipFill>
          <a:blip r:embed="rId3">
            <a:alphaModFix/>
          </a:blip>
          <a:stretch>
            <a:fillRect/>
          </a:stretch>
        </p:blipFill>
        <p:spPr>
          <a:xfrm>
            <a:off x="4995575" y="1109175"/>
            <a:ext cx="4148425" cy="3236525"/>
          </a:xfrm>
          <a:prstGeom prst="rect">
            <a:avLst/>
          </a:prstGeom>
          <a:noFill/>
          <a:ln>
            <a:noFill/>
          </a:ln>
        </p:spPr>
      </p:pic>
      <p:pic>
        <p:nvPicPr>
          <p:cNvPr id="159" name="Google Shape;159;p25"/>
          <p:cNvPicPr preferRelativeResize="0"/>
          <p:nvPr/>
        </p:nvPicPr>
        <p:blipFill>
          <a:blip r:embed="rId4">
            <a:alphaModFix/>
          </a:blip>
          <a:stretch>
            <a:fillRect/>
          </a:stretch>
        </p:blipFill>
        <p:spPr>
          <a:xfrm>
            <a:off x="1" y="1175550"/>
            <a:ext cx="4148425" cy="317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Outcomes and Future Enhancements</a:t>
            </a:r>
            <a:endParaRPr/>
          </a:p>
        </p:txBody>
      </p:sp>
      <p:sp>
        <p:nvSpPr>
          <p:cNvPr id="165" name="Google Shape;165;p26"/>
          <p:cNvSpPr txBox="1"/>
          <p:nvPr>
            <p:ph idx="1" type="body"/>
          </p:nvPr>
        </p:nvSpPr>
        <p:spPr>
          <a:xfrm>
            <a:off x="311700" y="572700"/>
            <a:ext cx="8520600" cy="2170500"/>
          </a:xfrm>
          <a:prstGeom prst="rect">
            <a:avLst/>
          </a:prstGeom>
        </p:spPr>
        <p:txBody>
          <a:bodyPr anchorCtr="0" anchor="t" bIns="91425" lIns="91425" spcFirstLastPara="1" rIns="91425" wrap="square" tIns="91425">
            <a:normAutofit lnSpcReduction="10000"/>
          </a:bodyPr>
          <a:lstStyle/>
          <a:p>
            <a:pPr indent="0" lvl="0" marL="457200" rtl="0" algn="just">
              <a:spcBef>
                <a:spcPts val="0"/>
              </a:spcBef>
              <a:spcAft>
                <a:spcPts val="0"/>
              </a:spcAft>
              <a:buNone/>
            </a:pPr>
            <a:r>
              <a:rPr b="1" lang="en" sz="1400">
                <a:solidFill>
                  <a:srgbClr val="202124"/>
                </a:solidFill>
                <a:highlight>
                  <a:srgbClr val="FFFFFF"/>
                </a:highlight>
                <a:latin typeface="Montserrat"/>
                <a:ea typeface="Montserrat"/>
                <a:cs typeface="Montserrat"/>
                <a:sym typeface="Montserrat"/>
              </a:rPr>
              <a:t>Outcomes</a:t>
            </a:r>
            <a:endParaRPr b="1"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Start live streaming, detect faces and check if the Individual</a:t>
            </a:r>
            <a:r>
              <a:rPr lang="en" sz="1400">
                <a:solidFill>
                  <a:srgbClr val="202124"/>
                </a:solidFill>
                <a:highlight>
                  <a:srgbClr val="FFFFFF"/>
                </a:highlight>
                <a:latin typeface="Montserrat"/>
                <a:ea typeface="Montserrat"/>
                <a:cs typeface="Montserrat"/>
                <a:sym typeface="Montserrat"/>
              </a:rPr>
              <a:t>s and Crowd</a:t>
            </a:r>
            <a:r>
              <a:rPr lang="en" sz="1400">
                <a:solidFill>
                  <a:srgbClr val="202124"/>
                </a:solidFill>
                <a:highlight>
                  <a:srgbClr val="FFFFFF"/>
                </a:highlight>
                <a:latin typeface="Montserrat"/>
                <a:ea typeface="Montserrat"/>
                <a:cs typeface="Montserrat"/>
                <a:sym typeface="Montserrat"/>
              </a:rPr>
              <a:t> Wearing Masks.</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Achieved Training accuracy of 97% and Validation accuracy of 95%.</a:t>
            </a:r>
            <a:endParaRPr sz="1400">
              <a:solidFill>
                <a:srgbClr val="202124"/>
              </a:solidFill>
              <a:highlight>
                <a:srgbClr val="FFFFFF"/>
              </a:highlight>
              <a:latin typeface="Montserrat"/>
              <a:ea typeface="Montserrat"/>
              <a:cs typeface="Montserrat"/>
              <a:sym typeface="Montserrat"/>
            </a:endParaRPr>
          </a:p>
          <a:p>
            <a:pPr indent="0" lvl="0" marL="457200" rtl="0" algn="just">
              <a:spcBef>
                <a:spcPts val="0"/>
              </a:spcBef>
              <a:spcAft>
                <a:spcPts val="0"/>
              </a:spcAft>
              <a:buNone/>
            </a:pPr>
            <a:r>
              <a:t/>
            </a:r>
            <a:endParaRPr sz="1400">
              <a:solidFill>
                <a:srgbClr val="202124"/>
              </a:solidFill>
              <a:highlight>
                <a:srgbClr val="FFFFFF"/>
              </a:highlight>
              <a:latin typeface="Montserrat"/>
              <a:ea typeface="Montserrat"/>
              <a:cs typeface="Montserrat"/>
              <a:sym typeface="Montserrat"/>
            </a:endParaRPr>
          </a:p>
          <a:p>
            <a:pPr indent="0" lvl="0" marL="457200" rtl="0" algn="just">
              <a:spcBef>
                <a:spcPts val="0"/>
              </a:spcBef>
              <a:spcAft>
                <a:spcPts val="0"/>
              </a:spcAft>
              <a:buNone/>
            </a:pPr>
            <a:r>
              <a:rPr b="1" lang="en" sz="1400">
                <a:solidFill>
                  <a:srgbClr val="202124"/>
                </a:solidFill>
                <a:highlight>
                  <a:srgbClr val="FFFFFF"/>
                </a:highlight>
                <a:latin typeface="Montserrat"/>
                <a:ea typeface="Montserrat"/>
                <a:cs typeface="Montserrat"/>
                <a:sym typeface="Montserrat"/>
              </a:rPr>
              <a:t>Future Enhancements</a:t>
            </a:r>
            <a:endParaRPr b="1"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Alert Staff When No Masks Are Detected - Distress Signal deployment.</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Works With Existing USB Or IP Cameras With RTSP Streams.</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Anonymous &amp; Spoof Proof.</a:t>
            </a:r>
            <a:endParaRPr>
              <a:solidFill>
                <a:srgbClr val="000000"/>
              </a:solidFill>
              <a:latin typeface="Montserrat"/>
              <a:ea typeface="Montserrat"/>
              <a:cs typeface="Montserrat"/>
              <a:sym typeface="Montserrat"/>
            </a:endParaRPr>
          </a:p>
        </p:txBody>
      </p:sp>
      <p:pic>
        <p:nvPicPr>
          <p:cNvPr id="166" name="Google Shape;166;p26"/>
          <p:cNvPicPr preferRelativeResize="0"/>
          <p:nvPr/>
        </p:nvPicPr>
        <p:blipFill>
          <a:blip r:embed="rId3">
            <a:alphaModFix/>
          </a:blip>
          <a:stretch>
            <a:fillRect/>
          </a:stretch>
        </p:blipFill>
        <p:spPr>
          <a:xfrm>
            <a:off x="3195750" y="2391000"/>
            <a:ext cx="2752500" cy="2752500"/>
          </a:xfrm>
          <a:prstGeom prst="rect">
            <a:avLst/>
          </a:prstGeom>
          <a:noFill/>
          <a:ln>
            <a:noFill/>
          </a:ln>
        </p:spPr>
      </p:pic>
      <p:sp>
        <p:nvSpPr>
          <p:cNvPr id="167" name="Google Shape;1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73" name="Google Shape;173;p27"/>
          <p:cNvSpPr txBox="1"/>
          <p:nvPr>
            <p:ph idx="1" type="body"/>
          </p:nvPr>
        </p:nvSpPr>
        <p:spPr>
          <a:xfrm>
            <a:off x="311700" y="1736700"/>
            <a:ext cx="8520600" cy="2946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rgbClr val="000000"/>
                </a:solidFill>
                <a:latin typeface="Montserrat"/>
                <a:ea typeface="Montserrat"/>
                <a:cs typeface="Montserrat"/>
                <a:sym typeface="Montserrat"/>
              </a:rPr>
              <a:t>Since the COVID-19 pandemic has created a lot of chaos, wearing masks and preventing the spread of the virus should be one’s top priority. In social gatherings, people usually tend to loosen their masks for their comfort. This increases the spread of the virus.</a:t>
            </a:r>
            <a:endParaRPr sz="15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500">
              <a:solidFill>
                <a:srgbClr val="000000"/>
              </a:solidFill>
              <a:latin typeface="Montserrat"/>
              <a:ea typeface="Montserrat"/>
              <a:cs typeface="Montserrat"/>
              <a:sym typeface="Montserrat"/>
            </a:endParaRPr>
          </a:p>
          <a:p>
            <a:pPr indent="0" lvl="0" marL="0" rtl="0" algn="just">
              <a:spcBef>
                <a:spcPts val="0"/>
              </a:spcBef>
              <a:spcAft>
                <a:spcPts val="0"/>
              </a:spcAft>
              <a:buNone/>
            </a:pPr>
            <a:r>
              <a:rPr lang="en" sz="1500">
                <a:solidFill>
                  <a:srgbClr val="000000"/>
                </a:solidFill>
                <a:latin typeface="Montserrat"/>
                <a:ea typeface="Montserrat"/>
                <a:cs typeface="Montserrat"/>
                <a:sym typeface="Montserrat"/>
              </a:rPr>
              <a:t>It requires a lot of manpower to control the crowd and check if they’re wearing masks properly or not. Instead, we can use this project in order to alert the staff so that they can make people wear masks properly or keep a penalty so that people wear them properly. This reduces the spread of the virus which in turn brings an end to this pandemic.</a:t>
            </a:r>
            <a:endParaRPr sz="1700">
              <a:solidFill>
                <a:srgbClr val="000000"/>
              </a:solidFill>
              <a:latin typeface="Montserrat"/>
              <a:ea typeface="Montserrat"/>
              <a:cs typeface="Montserrat"/>
              <a:sym typeface="Montserrat"/>
            </a:endParaRPr>
          </a:p>
        </p:txBody>
      </p:sp>
      <p:pic>
        <p:nvPicPr>
          <p:cNvPr id="174" name="Google Shape;174;p27"/>
          <p:cNvPicPr preferRelativeResize="0"/>
          <p:nvPr/>
        </p:nvPicPr>
        <p:blipFill>
          <a:blip r:embed="rId3">
            <a:alphaModFix/>
          </a:blip>
          <a:stretch>
            <a:fillRect/>
          </a:stretch>
        </p:blipFill>
        <p:spPr>
          <a:xfrm>
            <a:off x="6373223" y="0"/>
            <a:ext cx="2459078" cy="1736700"/>
          </a:xfrm>
          <a:prstGeom prst="rect">
            <a:avLst/>
          </a:prstGeom>
          <a:noFill/>
          <a:ln>
            <a:noFill/>
          </a:ln>
        </p:spPr>
      </p:pic>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81" name="Google Shape;181;p28"/>
          <p:cNvSpPr txBox="1"/>
          <p:nvPr>
            <p:ph idx="1" type="body"/>
          </p:nvPr>
        </p:nvSpPr>
        <p:spPr>
          <a:xfrm>
            <a:off x="311713" y="1059950"/>
            <a:ext cx="8520600" cy="1907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Font typeface="Montserrat"/>
              <a:buAutoNum type="arabicPeriod"/>
            </a:pPr>
            <a:r>
              <a:rPr lang="en" sz="1500">
                <a:solidFill>
                  <a:srgbClr val="000000"/>
                </a:solidFill>
                <a:latin typeface="Montserrat"/>
                <a:ea typeface="Montserrat"/>
                <a:cs typeface="Montserrat"/>
                <a:sym typeface="Montserrat"/>
              </a:rPr>
              <a:t>World Health Organization. Coronavirus Disease (COVID-19): </a:t>
            </a:r>
            <a:r>
              <a:rPr lang="en" sz="1500" u="sng">
                <a:solidFill>
                  <a:srgbClr val="0000FF"/>
                </a:solidFill>
                <a:latin typeface="Montserrat"/>
                <a:ea typeface="Montserrat"/>
                <a:cs typeface="Montserrat"/>
                <a:sym typeface="Montserrat"/>
                <a:hlinkClick r:id="rId3">
                  <a:extLst>
                    <a:ext uri="{A12FA001-AC4F-418D-AE19-62706E023703}">
                      <ahyp:hlinkClr val="tx"/>
                    </a:ext>
                  </a:extLst>
                </a:hlinkClick>
              </a:rPr>
              <a:t>Advice for the public</a:t>
            </a:r>
            <a:r>
              <a:rPr lang="en" sz="1500">
                <a:solidFill>
                  <a:srgbClr val="000000"/>
                </a:solidFill>
                <a:latin typeface="Montserrat"/>
                <a:ea typeface="Montserrat"/>
                <a:cs typeface="Montserrat"/>
                <a:sym typeface="Montserrat"/>
              </a:rPr>
              <a:t>. </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4">
                  <a:extLst>
                    <a:ext uri="{A12FA001-AC4F-418D-AE19-62706E023703}">
                      <ahyp:hlinkClr val="tx"/>
                    </a:ext>
                  </a:extLst>
                </a:hlinkClick>
              </a:rPr>
              <a:t>TensorFlow Documentation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5">
                  <a:extLst>
                    <a:ext uri="{A12FA001-AC4F-418D-AE19-62706E023703}">
                      <ahyp:hlinkClr val="tx"/>
                    </a:ext>
                  </a:extLst>
                </a:hlinkClick>
              </a:rPr>
              <a:t>NumPy Documentation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6">
                  <a:extLst>
                    <a:ext uri="{A12FA001-AC4F-418D-AE19-62706E023703}">
                      <ahyp:hlinkClr val="tx"/>
                    </a:ext>
                  </a:extLst>
                </a:hlinkClick>
              </a:rPr>
              <a:t>OpenCV Modules</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7">
                  <a:extLst>
                    <a:ext uri="{A12FA001-AC4F-418D-AE19-62706E023703}">
                      <ahyp:hlinkClr val="tx"/>
                    </a:ext>
                  </a:extLst>
                </a:hlinkClick>
              </a:rPr>
              <a:t>scikit-learn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p:txBody>
      </p:sp>
      <p:pic>
        <p:nvPicPr>
          <p:cNvPr id="182" name="Google Shape;182;p28"/>
          <p:cNvPicPr preferRelativeResize="0"/>
          <p:nvPr/>
        </p:nvPicPr>
        <p:blipFill>
          <a:blip r:embed="rId8">
            <a:alphaModFix/>
          </a:blip>
          <a:stretch>
            <a:fillRect/>
          </a:stretch>
        </p:blipFill>
        <p:spPr>
          <a:xfrm>
            <a:off x="3279213" y="3009875"/>
            <a:ext cx="2585574" cy="2133625"/>
          </a:xfrm>
          <a:prstGeom prst="rect">
            <a:avLst/>
          </a:prstGeom>
          <a:noFill/>
          <a:ln>
            <a:noFill/>
          </a:ln>
        </p:spPr>
      </p:pic>
      <p:sp>
        <p:nvSpPr>
          <p:cNvPr id="183" name="Google Shape;18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124"/>
        </a:solidFill>
      </p:bgPr>
    </p:bg>
    <p:spTree>
      <p:nvGrpSpPr>
        <p:cNvPr id="187" name="Shape 187"/>
        <p:cNvGrpSpPr/>
        <p:nvPr/>
      </p:nvGrpSpPr>
      <p:grpSpPr>
        <a:xfrm>
          <a:off x="0" y="0"/>
          <a:ext cx="0" cy="0"/>
          <a:chOff x="0" y="0"/>
          <a:chExt cx="0" cy="0"/>
        </a:xfrm>
      </p:grpSpPr>
      <p:pic>
        <p:nvPicPr>
          <p:cNvPr id="188" name="Google Shape;188;p29"/>
          <p:cNvPicPr preferRelativeResize="0"/>
          <p:nvPr/>
        </p:nvPicPr>
        <p:blipFill>
          <a:blip r:embed="rId3">
            <a:alphaModFix/>
          </a:blip>
          <a:stretch>
            <a:fillRect/>
          </a:stretch>
        </p:blipFill>
        <p:spPr>
          <a:xfrm>
            <a:off x="2286000" y="285750"/>
            <a:ext cx="4572000" cy="4572000"/>
          </a:xfrm>
          <a:prstGeom prst="rect">
            <a:avLst/>
          </a:prstGeom>
          <a:noFill/>
          <a:ln>
            <a:noFill/>
          </a:ln>
        </p:spPr>
      </p:pic>
      <p:sp>
        <p:nvSpPr>
          <p:cNvPr id="189" name="Google Shape;18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14"/>
          <p:cNvSpPr txBox="1"/>
          <p:nvPr>
            <p:ph type="ctrTitle"/>
          </p:nvPr>
        </p:nvSpPr>
        <p:spPr>
          <a:xfrm>
            <a:off x="430800" y="932250"/>
            <a:ext cx="8282400" cy="109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Josefin Sans"/>
                <a:ea typeface="Josefin Sans"/>
                <a:cs typeface="Josefin Sans"/>
                <a:sym typeface="Josefin Sans"/>
              </a:rPr>
              <a:t>Face Mask Detection</a:t>
            </a:r>
            <a:endParaRPr>
              <a:latin typeface="Josefin Sans"/>
              <a:ea typeface="Josefin Sans"/>
              <a:cs typeface="Josefin Sans"/>
              <a:sym typeface="Josefin Sans"/>
            </a:endParaRPr>
          </a:p>
        </p:txBody>
      </p:sp>
      <p:pic>
        <p:nvPicPr>
          <p:cNvPr id="67" name="Google Shape;67;p14"/>
          <p:cNvPicPr preferRelativeResize="0"/>
          <p:nvPr/>
        </p:nvPicPr>
        <p:blipFill>
          <a:blip r:embed="rId3">
            <a:alphaModFix/>
          </a:blip>
          <a:stretch>
            <a:fillRect/>
          </a:stretch>
        </p:blipFill>
        <p:spPr>
          <a:xfrm>
            <a:off x="1453050" y="2024550"/>
            <a:ext cx="6237900" cy="3118950"/>
          </a:xfrm>
          <a:prstGeom prst="rect">
            <a:avLst/>
          </a:prstGeom>
          <a:noFill/>
          <a:ln>
            <a:noFill/>
          </a:ln>
        </p:spPr>
      </p:pic>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The new Coronavirus disease (COVID-19) has seriously affected the world. To limit the spread of the disease, mandatory face-mask rules are now becoming common in public settings around the world. Additionally, many public service providers require customers to wear  </a:t>
            </a:r>
            <a:r>
              <a:rPr b="1" lang="en" sz="1700">
                <a:solidFill>
                  <a:srgbClr val="000000"/>
                </a:solidFill>
                <a:latin typeface="Montserrat"/>
                <a:ea typeface="Montserrat"/>
                <a:cs typeface="Montserrat"/>
                <a:sym typeface="Montserrat"/>
              </a:rPr>
              <a:t>face masks</a:t>
            </a:r>
            <a:r>
              <a:rPr lang="en" sz="1700">
                <a:solidFill>
                  <a:srgbClr val="000000"/>
                </a:solidFill>
                <a:latin typeface="Montserrat"/>
                <a:ea typeface="Montserrat"/>
                <a:cs typeface="Montserrat"/>
                <a:sym typeface="Montserrat"/>
              </a:rPr>
              <a:t> under predefined rules (e.g., covering both mouth and nose) when using public services. These developments inspired research into automatic (computer-vision-based) techniques for face-mask detection to help monitor public behavior and contribute to constraining the COVID-19 pandemic.</a:t>
            </a:r>
            <a:endParaRPr sz="1700">
              <a:latin typeface="Montserrat"/>
              <a:ea typeface="Montserrat"/>
              <a:cs typeface="Montserrat"/>
              <a:sym typeface="Montserrat"/>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1" name="Google Shape;81;p16"/>
          <p:cNvSpPr txBox="1"/>
          <p:nvPr>
            <p:ph idx="1" type="body"/>
          </p:nvPr>
        </p:nvSpPr>
        <p:spPr>
          <a:xfrm>
            <a:off x="311700" y="1468825"/>
            <a:ext cx="8520600" cy="96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Face-mask detection represents both detections as well as a classification problem because it requires first the location of the faces of people in digital images and then the decision of whether they are wearing a mask or not.</a:t>
            </a:r>
            <a:endParaRPr sz="1700">
              <a:latin typeface="Montserrat"/>
              <a:ea typeface="Montserrat"/>
              <a:cs typeface="Montserrat"/>
              <a:sym typeface="Montserrat"/>
            </a:endParaRPr>
          </a:p>
        </p:txBody>
      </p:sp>
      <p:pic>
        <p:nvPicPr>
          <p:cNvPr id="82" name="Google Shape;82;p16"/>
          <p:cNvPicPr preferRelativeResize="0"/>
          <p:nvPr/>
        </p:nvPicPr>
        <p:blipFill>
          <a:blip r:embed="rId3">
            <a:alphaModFix/>
          </a:blip>
          <a:stretch>
            <a:fillRect/>
          </a:stretch>
        </p:blipFill>
        <p:spPr>
          <a:xfrm>
            <a:off x="361925" y="2571750"/>
            <a:ext cx="8420150" cy="1093000"/>
          </a:xfrm>
          <a:prstGeom prst="rect">
            <a:avLst/>
          </a:prstGeom>
          <a:noFill/>
          <a:ln>
            <a:noFill/>
          </a:ln>
        </p:spPr>
      </p:pic>
      <p:sp>
        <p:nvSpPr>
          <p:cNvPr id="83" name="Google Shape;83;p16"/>
          <p:cNvSpPr txBox="1"/>
          <p:nvPr/>
        </p:nvSpPr>
        <p:spPr>
          <a:xfrm>
            <a:off x="1485900" y="3664750"/>
            <a:ext cx="6172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latin typeface="Times New Roman"/>
                <a:ea typeface="Times New Roman"/>
                <a:cs typeface="Times New Roman"/>
                <a:sym typeface="Times New Roman"/>
              </a:rPr>
              <a:t>Example images from the MAFA dataset</a:t>
            </a:r>
            <a:r>
              <a:rPr lang="en" sz="1300">
                <a:latin typeface="Montserrat"/>
                <a:ea typeface="Montserrat"/>
                <a:cs typeface="Montserrat"/>
                <a:sym typeface="Montserrat"/>
              </a:rPr>
              <a:t>.</a:t>
            </a:r>
            <a:endParaRPr>
              <a:latin typeface="Source Code Pro"/>
              <a:ea typeface="Source Code Pro"/>
              <a:cs typeface="Source Code Pro"/>
              <a:sym typeface="Source Code Pro"/>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Detect people that pass through a security-like camera and identify their face mask usage.</a:t>
            </a:r>
            <a:endParaRPr sz="1700">
              <a:latin typeface="Montserrat"/>
              <a:ea typeface="Montserrat"/>
              <a:cs typeface="Montserrat"/>
              <a:sym typeface="Montserrat"/>
            </a:endParaRPr>
          </a:p>
        </p:txBody>
      </p:sp>
      <p:pic>
        <p:nvPicPr>
          <p:cNvPr id="91" name="Google Shape;91;p17"/>
          <p:cNvPicPr preferRelativeResize="0"/>
          <p:nvPr/>
        </p:nvPicPr>
        <p:blipFill>
          <a:blip r:embed="rId3">
            <a:alphaModFix/>
          </a:blip>
          <a:stretch>
            <a:fillRect/>
          </a:stretch>
        </p:blipFill>
        <p:spPr>
          <a:xfrm>
            <a:off x="1337669" y="2043600"/>
            <a:ext cx="6468668" cy="3099900"/>
          </a:xfrm>
          <a:prstGeom prst="rect">
            <a:avLst/>
          </a:prstGeom>
          <a:noFill/>
          <a:ln>
            <a:noFill/>
          </a:ln>
        </p:spPr>
      </p:pic>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System</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0"/>
              </a:spcBef>
              <a:spcAft>
                <a:spcPts val="0"/>
              </a:spcAft>
              <a:buNone/>
            </a:pPr>
            <a:r>
              <a:rPr lang="en">
                <a:latin typeface="Montserrat"/>
                <a:ea typeface="Montserrat"/>
                <a:cs typeface="Montserrat"/>
                <a:sym typeface="Montserrat"/>
              </a:rPr>
              <a:t>The dataset has images having masked and unmasked human faces. An existing XML file helps us to detect faces from the image. Imported OpenCV reads an image and it returns an object of NumPy array by default and using img.shape we are checking the height and width of the image and it also returns 3 which is the color channel of the image.</a:t>
            </a:r>
            <a:endParaRPr>
              <a:latin typeface="Montserrat"/>
              <a:ea typeface="Montserrat"/>
              <a:cs typeface="Montserrat"/>
              <a:sym typeface="Montserrat"/>
            </a:endParaRPr>
          </a:p>
          <a:p>
            <a:pPr indent="0" lvl="0" marL="0" rtl="0" algn="just">
              <a:spcBef>
                <a:spcPts val="1200"/>
              </a:spcBef>
              <a:spcAft>
                <a:spcPts val="0"/>
              </a:spcAft>
              <a:buNone/>
            </a:pPr>
            <a:r>
              <a:rPr lang="en">
                <a:latin typeface="Montserrat"/>
                <a:ea typeface="Montserrat"/>
                <a:cs typeface="Montserrat"/>
                <a:sym typeface="Montserrat"/>
              </a:rPr>
              <a:t>Divide the dataset into ‘test’ and ‘train’. With the use of SVM algorithm, train a model.</a:t>
            </a:r>
            <a:endParaRPr>
              <a:latin typeface="Montserrat"/>
              <a:ea typeface="Montserrat"/>
              <a:cs typeface="Montserrat"/>
              <a:sym typeface="Montserrat"/>
            </a:endParaRPr>
          </a:p>
          <a:p>
            <a:pPr indent="0" lvl="0" marL="0" rtl="0" algn="just">
              <a:spcBef>
                <a:spcPts val="1200"/>
              </a:spcBef>
              <a:spcAft>
                <a:spcPts val="0"/>
              </a:spcAft>
              <a:buNone/>
            </a:pPr>
            <a:r>
              <a:rPr lang="en">
                <a:latin typeface="Montserrat"/>
                <a:ea typeface="Montserrat"/>
                <a:cs typeface="Montserrat"/>
                <a:sym typeface="Montserrat"/>
              </a:rPr>
              <a:t>The captured image is compared with the trained model which in turn gives the required output.</a:t>
            </a:r>
            <a:endParaRPr>
              <a:solidFill>
                <a:schemeClr val="dk1"/>
              </a:solidFill>
              <a:latin typeface="Montserrat"/>
              <a:ea typeface="Montserrat"/>
              <a:cs typeface="Montserrat"/>
              <a:sym typeface="Montserrat"/>
            </a:endParaRPr>
          </a:p>
          <a:p>
            <a:pPr indent="0" lvl="0" marL="0" rtl="0" algn="just">
              <a:spcBef>
                <a:spcPts val="1200"/>
              </a:spcBef>
              <a:spcAft>
                <a:spcPts val="0"/>
              </a:spcAft>
              <a:buClr>
                <a:schemeClr val="dk1"/>
              </a:buClr>
              <a:buSzPct val="61111"/>
              <a:buFont typeface="Arial"/>
              <a:buNone/>
            </a:pPr>
            <a:r>
              <a:t/>
            </a:r>
            <a:endParaRPr>
              <a:solidFill>
                <a:schemeClr val="dk1"/>
              </a:solidFill>
              <a:latin typeface="Montserrat"/>
              <a:ea typeface="Montserrat"/>
              <a:cs typeface="Montserrat"/>
              <a:sym typeface="Montserrat"/>
            </a:endParaRPr>
          </a:p>
          <a:p>
            <a:pPr indent="0" lvl="0" marL="0" rtl="0" algn="just">
              <a:spcBef>
                <a:spcPts val="1200"/>
              </a:spcBef>
              <a:spcAft>
                <a:spcPts val="1200"/>
              </a:spcAft>
              <a:buNone/>
            </a:pPr>
            <a:r>
              <a:t/>
            </a:r>
            <a:endParaRPr>
              <a:solidFill>
                <a:schemeClr val="dk1"/>
              </a:solidFill>
              <a:latin typeface="Montserrat"/>
              <a:ea typeface="Montserrat"/>
              <a:cs typeface="Montserrat"/>
              <a:sym typeface="Montserrat"/>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System</a:t>
            </a:r>
            <a:endParaRPr/>
          </a:p>
        </p:txBody>
      </p:sp>
      <p:sp>
        <p:nvSpPr>
          <p:cNvPr id="105" name="Google Shape;105;p19"/>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highlight>
                  <a:srgbClr val="FFFFFF"/>
                </a:highlight>
                <a:latin typeface="Montserrat"/>
                <a:ea typeface="Montserrat"/>
                <a:cs typeface="Montserrat"/>
                <a:sym typeface="Montserrat"/>
              </a:rPr>
              <a:t>Face Mask Detection System uses existing IP cameras and CCTV cameras combined with Computer Vision to detect people without masks.</a:t>
            </a:r>
            <a:endParaRPr sz="1600">
              <a:highlight>
                <a:srgbClr val="FFFFFF"/>
              </a:highlight>
              <a:latin typeface="Montserrat"/>
              <a:ea typeface="Montserrat"/>
              <a:cs typeface="Montserrat"/>
              <a:sym typeface="Montserrat"/>
            </a:endParaRPr>
          </a:p>
          <a:p>
            <a:pPr indent="0" lvl="0" marL="0" rtl="0" algn="just">
              <a:spcBef>
                <a:spcPts val="1200"/>
              </a:spcBef>
              <a:spcAft>
                <a:spcPts val="0"/>
              </a:spcAft>
              <a:buNone/>
            </a:pPr>
            <a:r>
              <a:rPr lang="en" sz="1600">
                <a:latin typeface="Montserrat"/>
                <a:ea typeface="Montserrat"/>
                <a:cs typeface="Montserrat"/>
                <a:sym typeface="Montserrat"/>
              </a:rPr>
              <a:t>An existing XML file helps us to detect faces from the video.</a:t>
            </a:r>
            <a:endParaRPr sz="1600">
              <a:latin typeface="Montserrat"/>
              <a:ea typeface="Montserrat"/>
              <a:cs typeface="Montserrat"/>
              <a:sym typeface="Montserrat"/>
            </a:endParaRPr>
          </a:p>
          <a:p>
            <a:pPr indent="0" lvl="0" marL="0" rtl="0" algn="just">
              <a:spcBef>
                <a:spcPts val="1200"/>
              </a:spcBef>
              <a:spcAft>
                <a:spcPts val="1200"/>
              </a:spcAft>
              <a:buNone/>
            </a:pPr>
            <a:r>
              <a:rPr lang="en" sz="1600">
                <a:latin typeface="Montserrat"/>
                <a:ea typeface="Montserrat"/>
                <a:cs typeface="Montserrat"/>
                <a:sym typeface="Montserrat"/>
              </a:rPr>
              <a:t>A continuous video stream in which faces are detected using an XML classifier is compared with the trained model to verify whether the person is masked or not.</a:t>
            </a:r>
            <a:endParaRPr sz="1600">
              <a:solidFill>
                <a:schemeClr val="dk1"/>
              </a:solidFill>
              <a:latin typeface="Montserrat"/>
              <a:ea typeface="Montserrat"/>
              <a:cs typeface="Montserrat"/>
              <a:sym typeface="Montserrat"/>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 name="Google Shape;107;p19"/>
          <p:cNvPicPr preferRelativeResize="0"/>
          <p:nvPr/>
        </p:nvPicPr>
        <p:blipFill>
          <a:blip r:embed="rId3">
            <a:alphaModFix/>
          </a:blip>
          <a:stretch>
            <a:fillRect/>
          </a:stretch>
        </p:blipFill>
        <p:spPr>
          <a:xfrm>
            <a:off x="3171225" y="3042350"/>
            <a:ext cx="2801550" cy="2101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&amp; Software Requirements</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u="sng">
                <a:solidFill>
                  <a:srgbClr val="000000"/>
                </a:solidFill>
                <a:latin typeface="Montserrat"/>
                <a:ea typeface="Montserrat"/>
                <a:cs typeface="Montserrat"/>
                <a:sym typeface="Montserrat"/>
              </a:rPr>
              <a:t>HARDWARE REQUIREMENTS</a:t>
            </a:r>
            <a:endParaRPr b="1" sz="1200" u="sng">
              <a:solidFill>
                <a:srgbClr val="000000"/>
              </a:solidFill>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Desktop or Laptop with Windows/Linux/macOS having specs:</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4 GB RAM (or higher).</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Minimum of 2 GB of memory (HDD or SSD).</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High-speed Internet Connection.</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Integrated or a separate Webcam.</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Graphics Card  512 MB (or higher).</a:t>
            </a:r>
            <a:endParaRPr sz="1200">
              <a:solidFill>
                <a:srgbClr val="000000"/>
              </a:solidFill>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Facemasks for testing.</a:t>
            </a:r>
            <a:endParaRPr sz="12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1200" u="sng">
                <a:solidFill>
                  <a:srgbClr val="000000"/>
                </a:solidFill>
                <a:latin typeface="Montserrat"/>
                <a:ea typeface="Montserrat"/>
                <a:cs typeface="Montserrat"/>
                <a:sym typeface="Montserrat"/>
              </a:rPr>
              <a:t>SOFTWARE REQUIREMENTS</a:t>
            </a:r>
            <a:endParaRPr b="1" sz="1200" u="sng">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Python IDE (Spyder or PyCharm).</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pip installer to install modules.</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Modules like TensorFlow, Keras, NumPy, CV2, etc.</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Haar Cascade Classifier</a:t>
            </a:r>
            <a:endParaRPr sz="1400">
              <a:solidFill>
                <a:srgbClr val="000000"/>
              </a:solidFill>
              <a:latin typeface="Montserrat"/>
              <a:ea typeface="Montserrat"/>
              <a:cs typeface="Montserrat"/>
              <a:sym typeface="Montserrat"/>
            </a:endParaRPr>
          </a:p>
        </p:txBody>
      </p:sp>
      <p:pic>
        <p:nvPicPr>
          <p:cNvPr id="114" name="Google Shape;114;p20"/>
          <p:cNvPicPr preferRelativeResize="0"/>
          <p:nvPr/>
        </p:nvPicPr>
        <p:blipFill>
          <a:blip r:embed="rId3">
            <a:alphaModFix/>
          </a:blip>
          <a:stretch>
            <a:fillRect/>
          </a:stretch>
        </p:blipFill>
        <p:spPr>
          <a:xfrm>
            <a:off x="5940227" y="1561839"/>
            <a:ext cx="2892075" cy="2913875"/>
          </a:xfrm>
          <a:prstGeom prst="rect">
            <a:avLst/>
          </a:prstGeom>
          <a:noFill/>
          <a:ln>
            <a:noFill/>
          </a:ln>
        </p:spPr>
      </p:pic>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Diagram</a:t>
            </a:r>
            <a:endParaRPr/>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a:blip r:embed="rId3">
            <a:alphaModFix/>
          </a:blip>
          <a:stretch>
            <a:fillRect/>
          </a:stretch>
        </p:blipFill>
        <p:spPr>
          <a:xfrm>
            <a:off x="0" y="1566879"/>
            <a:ext cx="9144000" cy="2690912"/>
          </a:xfrm>
          <a:prstGeom prst="rect">
            <a:avLst/>
          </a:prstGeom>
          <a:noFill/>
          <a:ln>
            <a:noFill/>
          </a:ln>
        </p:spPr>
      </p:pic>
      <p:sp>
        <p:nvSpPr>
          <p:cNvPr id="123" name="Google Shape;123;p21"/>
          <p:cNvSpPr/>
          <p:nvPr/>
        </p:nvSpPr>
        <p:spPr>
          <a:xfrm>
            <a:off x="1221575" y="2539600"/>
            <a:ext cx="439500" cy="7179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1082275" y="3354000"/>
            <a:ext cx="675000" cy="4392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1039425" y="2571750"/>
            <a:ext cx="878700" cy="12858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825100" y="2775350"/>
            <a:ext cx="1232400" cy="2142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2057400" y="2764625"/>
            <a:ext cx="64500" cy="214200"/>
          </a:xfrm>
          <a:prstGeom prst="ellipse">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21"/>
          <p:cNvCxnSpPr>
            <a:endCxn id="127" idx="6"/>
          </p:cNvCxnSpPr>
          <p:nvPr/>
        </p:nvCxnSpPr>
        <p:spPr>
          <a:xfrm>
            <a:off x="642900" y="2871725"/>
            <a:ext cx="14790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